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77380" y="9253473"/>
            <a:ext cx="192530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5885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earthlink.net/%7Efjolles/gps.htm#S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at.unsw.edu.au/snap/gps/gps_survey/chap3/311.htm#prn%20code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gmat.unsw.edu.au/snap/gps/gps_survey/chap3/311.htm#l-band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mat.unsw.edu.au/snap/gps/gps_survey/chap3/311.htm#navme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8169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08717"/>
            <a:ext cx="6256020" cy="1788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700"/>
              </a:lnSpc>
            </a:pPr>
            <a:r>
              <a:rPr sz="1350" dirty="0" smtClean="0">
                <a:latin typeface="Times New Roman"/>
                <a:cs typeface="Times New Roman"/>
              </a:rPr>
              <a:t>on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earth  </a:t>
            </a:r>
            <a:r>
              <a:rPr sz="1350" spc="-15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that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is  </a:t>
            </a:r>
            <a:r>
              <a:rPr sz="1350" spc="-15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locus  </a:t>
            </a:r>
            <a:r>
              <a:rPr sz="1350" spc="-15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all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points  </a:t>
            </a:r>
            <a:r>
              <a:rPr sz="1350" spc="-110" dirty="0" smtClean="0">
                <a:latin typeface="Times New Roman"/>
                <a:cs typeface="Times New Roman"/>
              </a:rPr>
              <a:t> </a:t>
            </a:r>
            <a:r>
              <a:rPr sz="1350" spc="-5" dirty="0" smtClean="0">
                <a:latin typeface="Times New Roman"/>
                <a:cs typeface="Times New Roman"/>
              </a:rPr>
              <a:t>R</a:t>
            </a:r>
            <a:r>
              <a:rPr sz="1350" spc="0" dirty="0" smtClean="0">
                <a:latin typeface="Times New Roman"/>
                <a:cs typeface="Times New Roman"/>
              </a:rPr>
              <a:t>1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-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1 Now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    </a:t>
            </a:r>
            <a:r>
              <a:rPr sz="1350" spc="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Satellite  </a:t>
            </a:r>
            <a:r>
              <a:rPr sz="1350" spc="-15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2( S2) your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GPS </a:t>
            </a:r>
            <a:r>
              <a:rPr sz="1350" spc="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unit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easures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your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distance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</a:t>
            </a:r>
            <a:r>
              <a:rPr sz="1350" spc="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ellite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to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be </a:t>
            </a:r>
            <a:r>
              <a:rPr sz="1350" spc="10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R2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away.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Now you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are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local</a:t>
            </a:r>
            <a:r>
              <a:rPr sz="1350" spc="5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zed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to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be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on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inter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ect</a:t>
            </a:r>
            <a:r>
              <a:rPr sz="1350" spc="30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on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spheres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centered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at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</a:t>
            </a:r>
            <a:r>
              <a:rPr sz="1350" spc="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ellites and  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 </a:t>
            </a:r>
            <a:r>
              <a:rPr sz="1350" spc="-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res</a:t>
            </a:r>
            <a:r>
              <a:rPr sz="1350" spc="5" dirty="0" smtClean="0">
                <a:latin typeface="Times New Roman"/>
                <a:cs typeface="Times New Roman"/>
              </a:rPr>
              <a:t>p</a:t>
            </a:r>
            <a:r>
              <a:rPr sz="1350" spc="0" dirty="0" smtClean="0">
                <a:latin typeface="Times New Roman"/>
                <a:cs typeface="Times New Roman"/>
              </a:rPr>
              <a:t>ect</a:t>
            </a:r>
            <a:r>
              <a:rPr sz="1350" spc="5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ve  </a:t>
            </a:r>
            <a:r>
              <a:rPr sz="1350" spc="-1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radii.  </a:t>
            </a:r>
            <a:r>
              <a:rPr sz="1350" spc="-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inter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ect</a:t>
            </a:r>
            <a:r>
              <a:rPr sz="1350" spc="5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on  </a:t>
            </a:r>
            <a:r>
              <a:rPr sz="1350" spc="-1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 </a:t>
            </a:r>
            <a:r>
              <a:rPr sz="1350" spc="-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spheres  </a:t>
            </a:r>
            <a:r>
              <a:rPr sz="1350" spc="-1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is  </a:t>
            </a:r>
            <a:r>
              <a:rPr sz="1350" spc="-1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  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circle.  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Next,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12700" marR="15240" algn="just">
              <a:lnSpc>
                <a:spcPct val="100000"/>
              </a:lnSpc>
            </a:pPr>
            <a:r>
              <a:rPr sz="1350" dirty="0" smtClean="0">
                <a:latin typeface="Times New Roman"/>
                <a:cs typeface="Times New Roman"/>
              </a:rPr>
              <a:t>obtaining 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distance 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 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 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third  </a:t>
            </a:r>
            <a:r>
              <a:rPr sz="1350" spc="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</a:t>
            </a:r>
            <a:r>
              <a:rPr sz="1350" spc="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ellite 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105" dirty="0" smtClean="0">
                <a:latin typeface="Times New Roman"/>
                <a:cs typeface="Times New Roman"/>
              </a:rPr>
              <a:t>(</a:t>
            </a:r>
            <a:r>
              <a:rPr sz="1350" spc="-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3) 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allows  </a:t>
            </a:r>
            <a:r>
              <a:rPr sz="1350" spc="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us  </a:t>
            </a:r>
            <a:r>
              <a:rPr sz="1350" spc="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to 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locate  </a:t>
            </a:r>
            <a:r>
              <a:rPr sz="1350" spc="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in  </a:t>
            </a:r>
            <a:r>
              <a:rPr sz="1350" spc="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884020"/>
            <a:ext cx="5168265" cy="138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900"/>
              </a:lnSpc>
            </a:pPr>
            <a:r>
              <a:rPr sz="1350" dirty="0" smtClean="0">
                <a:latin typeface="Times New Roman"/>
                <a:cs typeface="Times New Roman"/>
              </a:rPr>
              <a:t>inter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ect</a:t>
            </a:r>
            <a:r>
              <a:rPr sz="1350" spc="5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on </a:t>
            </a:r>
            <a:r>
              <a:rPr sz="1350" spc="-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</a:t>
            </a:r>
            <a:r>
              <a:rPr sz="1350" spc="-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-5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three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spheres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and </a:t>
            </a:r>
            <a:r>
              <a:rPr sz="1350" spc="-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this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inter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ec</a:t>
            </a:r>
            <a:r>
              <a:rPr sz="1350" spc="3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ion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is </a:t>
            </a:r>
            <a:r>
              <a:rPr sz="1350" spc="-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two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points   </a:t>
            </a:r>
            <a:r>
              <a:rPr sz="1350" spc="-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. the  </a:t>
            </a:r>
            <a:r>
              <a:rPr sz="1350" spc="-13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ourth  </a:t>
            </a:r>
            <a:r>
              <a:rPr sz="1350" spc="-1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</a:t>
            </a:r>
            <a:r>
              <a:rPr sz="1350" spc="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ellite</a:t>
            </a:r>
            <a:r>
              <a:rPr sz="1350" spc="1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.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If  </a:t>
            </a:r>
            <a:r>
              <a:rPr sz="1350" spc="-13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we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know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tra</a:t>
            </a:r>
            <a:r>
              <a:rPr sz="1350" spc="5" dirty="0" smtClean="0">
                <a:latin typeface="Times New Roman"/>
                <a:cs typeface="Times New Roman"/>
              </a:rPr>
              <a:t>n</a:t>
            </a:r>
            <a:r>
              <a:rPr sz="1350" spc="0" dirty="0" smtClean="0">
                <a:latin typeface="Times New Roman"/>
                <a:cs typeface="Times New Roman"/>
              </a:rPr>
              <a:t>sit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ti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signal  </a:t>
            </a:r>
            <a:r>
              <a:rPr sz="1350" spc="-1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and pr</a:t>
            </a:r>
            <a:r>
              <a:rPr sz="1350" spc="5" dirty="0" smtClean="0">
                <a:latin typeface="Times New Roman"/>
                <a:cs typeface="Times New Roman"/>
              </a:rPr>
              <a:t>o</a:t>
            </a:r>
            <a:r>
              <a:rPr sz="1350" spc="0" dirty="0" smtClean="0">
                <a:latin typeface="Times New Roman"/>
                <a:cs typeface="Times New Roman"/>
              </a:rPr>
              <a:t>pa</a:t>
            </a:r>
            <a:r>
              <a:rPr sz="1350" spc="5" dirty="0" smtClean="0">
                <a:latin typeface="Times New Roman"/>
                <a:cs typeface="Times New Roman"/>
              </a:rPr>
              <a:t>g</a:t>
            </a:r>
            <a:r>
              <a:rPr sz="1350" spc="0" dirty="0" smtClean="0">
                <a:latin typeface="Times New Roman"/>
                <a:cs typeface="Times New Roman"/>
              </a:rPr>
              <a:t>ation of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signal, then we can deter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ine the distance or range.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12700" marR="302260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4.7.2  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lculati</a:t>
            </a:r>
            <a:r>
              <a:rPr sz="1400" b="1" spc="-5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g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20" dirty="0" smtClean="0">
                <a:latin typeface="Times New Roman"/>
                <a:cs typeface="Times New Roman"/>
              </a:rPr>
              <a:t>T</a:t>
            </a:r>
            <a:r>
              <a:rPr sz="1400" b="1" spc="-5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7734" y="2884431"/>
            <a:ext cx="997585" cy="60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3495">
              <a:lnSpc>
                <a:spcPct val="143700"/>
              </a:lnSpc>
            </a:pPr>
            <a:r>
              <a:rPr sz="1350" dirty="0" smtClean="0">
                <a:latin typeface="Times New Roman"/>
                <a:cs typeface="Times New Roman"/>
              </a:rPr>
              <a:t>and </a:t>
            </a:r>
            <a:r>
              <a:rPr sz="1350" spc="-4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so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on </a:t>
            </a:r>
            <a:r>
              <a:rPr sz="1350" spc="-4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to the  </a:t>
            </a:r>
            <a:r>
              <a:rPr sz="1350" spc="-13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speed  </a:t>
            </a:r>
            <a:r>
              <a:rPr sz="1350" spc="-12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of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7803395"/>
            <a:ext cx="5363845" cy="60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700"/>
              </a:lnSpc>
            </a:pPr>
            <a:r>
              <a:rPr sz="1350" dirty="0" smtClean="0">
                <a:latin typeface="Times New Roman"/>
                <a:cs typeface="Times New Roman"/>
              </a:rPr>
              <a:t>Assu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ing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we have the distances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</a:t>
            </a:r>
            <a:r>
              <a:rPr sz="1350" spc="5" dirty="0" smtClean="0">
                <a:latin typeface="Times New Roman"/>
                <a:cs typeface="Times New Roman"/>
              </a:rPr>
              <a:t>o</a:t>
            </a:r>
            <a:r>
              <a:rPr sz="1350" spc="0" dirty="0" smtClean="0">
                <a:latin typeface="Times New Roman"/>
                <a:cs typeface="Times New Roman"/>
              </a:rPr>
              <a:t>m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our sat</a:t>
            </a:r>
            <a:r>
              <a:rPr sz="1350" spc="-10" dirty="0" smtClean="0">
                <a:latin typeface="Times New Roman"/>
                <a:cs typeface="Times New Roman"/>
              </a:rPr>
              <a:t>e</a:t>
            </a:r>
            <a:r>
              <a:rPr sz="1350" spc="0" dirty="0" smtClean="0">
                <a:latin typeface="Times New Roman"/>
                <a:cs typeface="Times New Roman"/>
              </a:rPr>
              <a:t>llit</a:t>
            </a:r>
            <a:r>
              <a:rPr sz="1350" spc="-10" dirty="0" smtClean="0">
                <a:latin typeface="Times New Roman"/>
                <a:cs typeface="Times New Roman"/>
              </a:rPr>
              <a:t>e</a:t>
            </a:r>
            <a:r>
              <a:rPr sz="1350" spc="0" dirty="0" smtClean="0">
                <a:latin typeface="Times New Roman"/>
                <a:cs typeface="Times New Roman"/>
              </a:rPr>
              <a:t>s and we kn</a:t>
            </a:r>
            <a:r>
              <a:rPr sz="1350" spc="-10" dirty="0" smtClean="0">
                <a:latin typeface="Times New Roman"/>
                <a:cs typeface="Times New Roman"/>
              </a:rPr>
              <a:t>o</a:t>
            </a:r>
            <a:r>
              <a:rPr sz="1350" spc="5" dirty="0" smtClean="0">
                <a:latin typeface="Times New Roman"/>
                <a:cs typeface="Times New Roman"/>
              </a:rPr>
              <a:t>w</a:t>
            </a:r>
            <a:r>
              <a:rPr sz="1350" spc="0" dirty="0" smtClean="0">
                <a:latin typeface="Times New Roman"/>
                <a:cs typeface="Times New Roman"/>
              </a:rPr>
              <a:t>(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xi,yi,zi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)  , 1,2,3,4  are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exact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positi</a:t>
            </a:r>
            <a:r>
              <a:rPr sz="1350" spc="-5" dirty="0" smtClean="0">
                <a:latin typeface="Times New Roman"/>
                <a:cs typeface="Times New Roman"/>
              </a:rPr>
              <a:t>o</a:t>
            </a:r>
            <a:r>
              <a:rPr sz="1350" spc="0" dirty="0" smtClean="0">
                <a:latin typeface="Times New Roman"/>
                <a:cs typeface="Times New Roman"/>
              </a:rPr>
              <a:t>ns of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satellites,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82409" y="7893304"/>
            <a:ext cx="212725" cy="2178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Times New Roman"/>
                <a:cs typeface="Times New Roman"/>
              </a:rPr>
              <a:t>i =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99430" y="914400"/>
            <a:ext cx="9524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01083" y="2394457"/>
            <a:ext cx="9524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58850" y="4359021"/>
            <a:ext cx="5913882" cy="2892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73829"/>
            <a:ext cx="515429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(  </a:t>
            </a:r>
            <a:r>
              <a:rPr sz="1400" spc="-10" dirty="0" smtClean="0">
                <a:latin typeface="Times New Roman"/>
                <a:cs typeface="Times New Roman"/>
              </a:rPr>
              <a:t>3-4</a:t>
            </a:r>
            <a:r>
              <a:rPr sz="1400" spc="-5" dirty="0" smtClean="0">
                <a:latin typeface="Times New Roman"/>
                <a:cs typeface="Times New Roman"/>
              </a:rPr>
              <a:t> )  </a:t>
            </a:r>
            <a:r>
              <a:rPr sz="1400" spc="-10" dirty="0" smtClean="0">
                <a:latin typeface="Times New Roman"/>
                <a:cs typeface="Times New Roman"/>
              </a:rPr>
              <a:t>different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pute the position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-5" dirty="0" smtClean="0">
                <a:latin typeface="Times New Roman"/>
                <a:cs typeface="Times New Roman"/>
              </a:rPr>
              <a:t> ( </a:t>
            </a:r>
            <a:r>
              <a:rPr sz="1400" spc="-10" dirty="0" smtClean="0">
                <a:latin typeface="Times New Roman"/>
                <a:cs typeface="Times New Roman"/>
              </a:rPr>
              <a:t>4.9)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914400"/>
            <a:ext cx="5487670" cy="2895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4370070"/>
            <a:ext cx="5722620" cy="3438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43175" y="7986521"/>
            <a:ext cx="2962275" cy="11142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1445"/>
            <a:ext cx="697230" cy="2178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Times New Roman"/>
                <a:cs typeface="Times New Roman"/>
              </a:rPr>
              <a:t>Solution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: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289303"/>
            <a:ext cx="6227445" cy="2238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3705605"/>
            <a:ext cx="6333998" cy="53961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9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802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2096770"/>
            <a:ext cx="5934075" cy="3629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09411" y="1710689"/>
            <a:ext cx="44196" cy="8381"/>
          </a:xfrm>
          <a:custGeom>
            <a:avLst/>
            <a:gdLst/>
            <a:ahLst/>
            <a:cxnLst/>
            <a:rect l="l" t="t" r="r" b="b"/>
            <a:pathLst>
              <a:path w="44196" h="8381">
                <a:moveTo>
                  <a:pt x="0" y="4190"/>
                </a:moveTo>
                <a:lnTo>
                  <a:pt x="44196" y="4190"/>
                </a:lnTo>
              </a:path>
            </a:pathLst>
          </a:custGeom>
          <a:ln w="9651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700" y="655637"/>
            <a:ext cx="6196330" cy="1390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75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4.5  </a:t>
            </a:r>
            <a:r>
              <a:rPr sz="1400" b="1" spc="-20" dirty="0" smtClean="0">
                <a:latin typeface="Times New Roman"/>
                <a:cs typeface="Times New Roman"/>
              </a:rPr>
              <a:t>G</a:t>
            </a:r>
            <a:r>
              <a:rPr sz="1400" b="1" spc="-10" dirty="0" smtClean="0">
                <a:latin typeface="Times New Roman"/>
                <a:cs typeface="Times New Roman"/>
              </a:rPr>
              <a:t>PS SATELL</a:t>
            </a:r>
            <a:r>
              <a:rPr sz="1400" b="1" spc="-5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TE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SIGNAL</a:t>
            </a:r>
            <a:r>
              <a:rPr sz="1400" b="1" spc="-5" dirty="0" smtClean="0">
                <a:latin typeface="Times New Roman"/>
                <a:cs typeface="Times New Roman"/>
              </a:rPr>
              <a:t> S</a:t>
            </a:r>
            <a:r>
              <a:rPr sz="1400" b="1" spc="-10" dirty="0" smtClean="0">
                <a:latin typeface="Times New Roman"/>
                <a:cs typeface="Times New Roman"/>
              </a:rPr>
              <a:t>TR</a:t>
            </a:r>
            <a:r>
              <a:rPr sz="1400" b="1" spc="-5" dirty="0" smtClean="0">
                <a:latin typeface="Times New Roman"/>
                <a:cs typeface="Times New Roman"/>
              </a:rPr>
              <a:t>U</a:t>
            </a:r>
            <a:r>
              <a:rPr sz="1400" b="1" spc="-10" dirty="0" smtClean="0">
                <a:latin typeface="Times New Roman"/>
                <a:cs typeface="Times New Roman"/>
              </a:rPr>
              <a:t>CTURE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 GPS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  </a:t>
            </a:r>
            <a:r>
              <a:rPr sz="1400" spc="-10" dirty="0" smtClean="0">
                <a:latin typeface="Times New Roman"/>
                <a:cs typeface="Times New Roman"/>
              </a:rPr>
              <a:t>two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icro</a:t>
            </a:r>
            <a:r>
              <a:rPr sz="1400" spc="-10" dirty="0" smtClean="0">
                <a:latin typeface="Times New Roman"/>
                <a:cs typeface="Times New Roman"/>
              </a:rPr>
              <a:t>wave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 </a:t>
            </a:r>
            <a:r>
              <a:rPr sz="1400" spc="-5" dirty="0" smtClean="0">
                <a:latin typeface="Times New Roman"/>
                <a:cs typeface="Times New Roman"/>
              </a:rPr>
              <a:t>fre</a:t>
            </a:r>
            <a:r>
              <a:rPr sz="1400" spc="-10" dirty="0" smtClean="0">
                <a:latin typeface="Times New Roman"/>
                <a:cs typeface="Times New Roman"/>
              </a:rPr>
              <a:t>quency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(1575.42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Hz)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  <a:tabLst>
                <a:tab pos="3019425" algn="l"/>
                <a:tab pos="448119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rries </a:t>
            </a:r>
            <a:r>
              <a:rPr sz="1400" spc="-10" dirty="0" smtClean="0">
                <a:latin typeface="Times New Roman"/>
                <a:cs typeface="Times New Roman"/>
              </a:rPr>
              <a:t>the navigation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signals.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L2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(1227.60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Hz)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measure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ric </a:t>
            </a:r>
            <a:r>
              <a:rPr sz="1400" spc="-10" dirty="0" smtClean="0">
                <a:latin typeface="Times New Roman"/>
                <a:cs typeface="Times New Roman"/>
              </a:rPr>
              <a:t>delay	Fi</a:t>
            </a:r>
            <a:r>
              <a:rPr sz="1400" spc="-5" dirty="0" smtClean="0">
                <a:latin typeface="Times New Roman"/>
                <a:cs typeface="Times New Roman"/>
              </a:rPr>
              <a:t>g(4.</a:t>
            </a:r>
            <a:r>
              <a:rPr sz="1400" spc="-15" dirty="0" smtClean="0">
                <a:latin typeface="Times New Roman"/>
                <a:cs typeface="Times New Roman"/>
              </a:rPr>
              <a:t>6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-10" dirty="0" smtClean="0">
                <a:latin typeface="Times New Roman"/>
                <a:cs typeface="Times New Roman"/>
              </a:rPr>
              <a:t>shows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u="sng" spc="-10" dirty="0" smtClean="0">
                <a:latin typeface="Times New Roman"/>
                <a:cs typeface="Times New Roman"/>
                <a:hlinkClick r:id="rId3"/>
              </a:rPr>
              <a:t>GPS</a:t>
            </a:r>
            <a:r>
              <a:rPr sz="1400" spc="-10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crowa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5885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6157976"/>
            <a:ext cx="6252210" cy="2983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10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(4.6)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0096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Thr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binary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odes</a:t>
            </a:r>
            <a:r>
              <a:rPr sz="1400" spc="-5" dirty="0" smtClean="0">
                <a:latin typeface="Times New Roman"/>
                <a:cs typeface="Times New Roman"/>
              </a:rPr>
              <a:t> shift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and/or L2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arrier p</a:t>
            </a:r>
            <a:r>
              <a:rPr sz="1400" spc="-10" dirty="0" smtClean="0">
                <a:latin typeface="Times New Roman"/>
                <a:cs typeface="Times New Roman"/>
              </a:rPr>
              <a:t>hase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: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2700" indent="88265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/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(Coarse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Acquisiti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ulates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C/A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ode</a:t>
            </a:r>
            <a:r>
              <a:rPr sz="1400" spc="-5" dirty="0" smtClean="0">
                <a:latin typeface="Times New Roman"/>
                <a:cs typeface="Times New Roman"/>
              </a:rPr>
              <a:t> is  a </a:t>
            </a:r>
            <a:r>
              <a:rPr sz="1400" spc="-10" dirty="0" smtClean="0">
                <a:latin typeface="Times New Roman"/>
                <a:cs typeface="Times New Roman"/>
              </a:rPr>
              <a:t>repeating 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seudo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Random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Noise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(PRN)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5" dirty="0" smtClean="0">
                <a:latin typeface="Times New Roman"/>
                <a:cs typeface="Times New Roman"/>
              </a:rPr>
              <a:t>de.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-5" dirty="0" smtClean="0">
                <a:latin typeface="Times New Roman"/>
                <a:cs typeface="Times New Roman"/>
              </a:rPr>
              <a:t> n</a:t>
            </a:r>
            <a:r>
              <a:rPr sz="1400" spc="-10" dirty="0" smtClean="0">
                <a:latin typeface="Times New Roman"/>
                <a:cs typeface="Times New Roman"/>
              </a:rPr>
              <a:t>ois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-like </a:t>
            </a:r>
            <a:r>
              <a:rPr sz="1400" spc="-10" dirty="0" smtClean="0">
                <a:latin typeface="Times New Roman"/>
                <a:cs typeface="Times New Roman"/>
              </a:rPr>
              <a:t>code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odulates</a:t>
            </a:r>
            <a:r>
              <a:rPr sz="1400" spc="-5" dirty="0" smtClean="0">
                <a:latin typeface="Times New Roman"/>
                <a:cs typeface="Times New Roman"/>
              </a:rPr>
              <a:t> the </a:t>
            </a: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"spre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ding"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ctrum over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bandwidth.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C/A code repeats every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1023</a:t>
            </a:r>
            <a:r>
              <a:rPr sz="1400" spc="-5" dirty="0" smtClean="0">
                <a:latin typeface="Times New Roman"/>
                <a:cs typeface="Times New Roman"/>
              </a:rPr>
              <a:t> bits </a:t>
            </a:r>
            <a:r>
              <a:rPr sz="1400" spc="-10" dirty="0" smtClean="0">
                <a:latin typeface="Times New Roman"/>
                <a:cs typeface="Times New Roman"/>
              </a:rPr>
              <a:t>(one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llise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ond). There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C/A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PRN 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  <a:hlinkClick r:id="rId3"/>
              </a:rPr>
              <a:t>GPS</a:t>
            </a:r>
            <a:r>
              <a:rPr sz="1400" u="sng" spc="-5" dirty="0" smtClean="0">
                <a:latin typeface="Times New Roman"/>
                <a:cs typeface="Times New Roman"/>
              </a:rPr>
              <a:t> satel</a:t>
            </a:r>
            <a:r>
              <a:rPr sz="1400" u="sng" spc="0" dirty="0" smtClean="0">
                <a:latin typeface="Times New Roman"/>
                <a:cs typeface="Times New Roman"/>
              </a:rPr>
              <a:t>l</a:t>
            </a:r>
            <a:r>
              <a:rPr sz="1400" u="sng" spc="-5" dirty="0" smtClean="0">
                <a:latin typeface="Times New Roman"/>
                <a:cs typeface="Times New Roman"/>
              </a:rPr>
              <a:t>ite 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often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identified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their </a:t>
            </a:r>
            <a:r>
              <a:rPr sz="1400" spc="-10" dirty="0" smtClean="0">
                <a:latin typeface="Times New Roman"/>
                <a:cs typeface="Times New Roman"/>
              </a:rPr>
              <a:t>PRN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nu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ber,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unique</a:t>
            </a:r>
            <a:r>
              <a:rPr sz="1400" spc="-5" dirty="0" smtClean="0">
                <a:latin typeface="Times New Roman"/>
                <a:cs typeface="Times New Roman"/>
              </a:rPr>
              <a:t> identifier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eud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-rando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-noise code.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C/A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hat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odulates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L</a:t>
            </a:r>
            <a:r>
              <a:rPr sz="1400" spc="-10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rrier is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basis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civil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pplicatio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6978"/>
            <a:ext cx="6184265" cy="2644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P-Code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(Precise)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odulates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both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L2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a very long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(seven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days)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-Spoofi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(AS)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operation,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-Code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crypted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into the </a:t>
            </a:r>
            <a:r>
              <a:rPr sz="1400" spc="-5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10" dirty="0" smtClean="0">
                <a:latin typeface="Times New Roman"/>
                <a:cs typeface="Times New Roman"/>
              </a:rPr>
              <a:t>Code.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encrypted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Y-C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classified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Mod</a:t>
            </a:r>
            <a:r>
              <a:rPr sz="1400" spc="-5" dirty="0" smtClean="0">
                <a:latin typeface="Times New Roman"/>
                <a:cs typeface="Times New Roman"/>
              </a:rPr>
              <a:t>ule </a:t>
            </a:r>
            <a:r>
              <a:rPr sz="1400" spc="-10" dirty="0" smtClean="0">
                <a:latin typeface="Times New Roman"/>
                <a:cs typeface="Times New Roman"/>
              </a:rPr>
              <a:t>for each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 channel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only </a:t>
            </a:r>
            <a:r>
              <a:rPr sz="1400" spc="-1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authorized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sers with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ryptographic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eys.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50800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ssage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modulates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2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-C/A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signal.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 Message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onsisting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data</a:t>
            </a:r>
            <a:r>
              <a:rPr sz="1400" spc="-5" dirty="0" smtClean="0">
                <a:latin typeface="Times New Roman"/>
                <a:cs typeface="Times New Roman"/>
              </a:rPr>
              <a:t> bits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descri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orbits,</a:t>
            </a:r>
            <a:r>
              <a:rPr sz="1400" spc="-10" dirty="0" smtClean="0">
                <a:latin typeface="Times New Roman"/>
                <a:cs typeface="Times New Roman"/>
              </a:rPr>
              <a:t> clock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tions,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other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 pa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ameters.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662934"/>
            <a:ext cx="4827270" cy="534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ato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ic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locks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aboard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ites </a:t>
            </a:r>
            <a:r>
              <a:rPr sz="1400" spc="-10" dirty="0" smtClean="0">
                <a:latin typeface="Times New Roman"/>
                <a:cs typeface="Times New Roman"/>
              </a:rPr>
              <a:t>produ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fundam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ntal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9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10.23 Mhz.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7767" y="3662934"/>
            <a:ext cx="1031875" cy="255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frequency </a:t>
            </a:r>
            <a:r>
              <a:rPr sz="1400" spc="-240" dirty="0" smtClean="0">
                <a:latin typeface="Cambria Math"/>
                <a:cs typeface="Cambria Math"/>
              </a:rPr>
              <a:t>�</a:t>
            </a:r>
            <a:r>
              <a:rPr sz="1500" spc="120" baseline="-16666" dirty="0" smtClean="0">
                <a:latin typeface="Cambria Math"/>
                <a:cs typeface="Cambria Math"/>
              </a:rPr>
              <a:t>0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100" y="4584953"/>
            <a:ext cx="5532755" cy="362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3679" indent="-151130">
              <a:lnSpc>
                <a:spcPct val="100000"/>
              </a:lnSpc>
              <a:buFont typeface="Times New Roman"/>
              <a:buChar char="•"/>
              <a:tabLst>
                <a:tab pos="233679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requencies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d</a:t>
            </a:r>
            <a:r>
              <a:rPr sz="1400" spc="-10" dirty="0" smtClean="0">
                <a:latin typeface="Times New Roman"/>
                <a:cs typeface="Times New Roman"/>
              </a:rPr>
              <a:t>erived </a:t>
            </a:r>
            <a:r>
              <a:rPr sz="1400" spc="-5" dirty="0" smtClean="0"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it: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L</a:t>
            </a:r>
            <a:r>
              <a:rPr sz="1400" b="1" spc="-10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(fo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x154)and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L</a:t>
            </a:r>
            <a:r>
              <a:rPr sz="1400" b="1" spc="-10" dirty="0" smtClean="0">
                <a:latin typeface="Times New Roman"/>
                <a:cs typeface="Times New Roman"/>
              </a:rPr>
              <a:t>2</a:t>
            </a:r>
            <a:r>
              <a:rPr sz="1400" spc="-10" dirty="0" smtClean="0">
                <a:latin typeface="Times New Roman"/>
                <a:cs typeface="Times New Roman"/>
              </a:rPr>
              <a:t>(fo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</a:t>
            </a:r>
            <a:r>
              <a:rPr sz="1400" spc="-5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20):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0"/>
              </a:spcBef>
              <a:buFont typeface="Times New Roman"/>
              <a:buChar char="•"/>
            </a:pPr>
            <a:endParaRPr sz="750"/>
          </a:p>
          <a:p>
            <a:pPr marL="527050">
              <a:lnSpc>
                <a:spcPct val="100000"/>
              </a:lnSpc>
              <a:tabLst>
                <a:tab pos="755650" algn="l"/>
              </a:tabLst>
            </a:pPr>
            <a:r>
              <a:rPr sz="1400" spc="-10" dirty="0" smtClean="0">
                <a:latin typeface="Arial"/>
                <a:cs typeface="Arial"/>
              </a:rPr>
              <a:t>–	</a:t>
            </a:r>
            <a:r>
              <a:rPr sz="1400" spc="-10" dirty="0" smtClean="0">
                <a:latin typeface="Times New Roman"/>
                <a:cs typeface="Times New Roman"/>
              </a:rPr>
              <a:t>L1: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1.57542 G</a:t>
            </a:r>
            <a:r>
              <a:rPr sz="1400" spc="-1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z,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5"/>
              </a:spcBef>
            </a:pPr>
            <a:endParaRPr sz="700"/>
          </a:p>
          <a:p>
            <a:pPr marL="527050">
              <a:lnSpc>
                <a:spcPct val="100000"/>
              </a:lnSpc>
              <a:tabLst>
                <a:tab pos="755650" algn="l"/>
              </a:tabLst>
            </a:pPr>
            <a:r>
              <a:rPr sz="1400" spc="-10" dirty="0" smtClean="0">
                <a:latin typeface="Arial"/>
                <a:cs typeface="Arial"/>
              </a:rPr>
              <a:t>–	</a:t>
            </a:r>
            <a:r>
              <a:rPr sz="1400" spc="-10" dirty="0" smtClean="0">
                <a:latin typeface="Times New Roman"/>
                <a:cs typeface="Times New Roman"/>
              </a:rPr>
              <a:t>L2: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1.22760 G</a:t>
            </a:r>
            <a:r>
              <a:rPr sz="1400" spc="-1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z,</a:t>
            </a:r>
            <a:endParaRPr sz="1400">
              <a:latin typeface="Times New Roman"/>
              <a:cs typeface="Times New Roman"/>
            </a:endParaRPr>
          </a:p>
          <a:p>
            <a:pPr marL="660400" marR="12700" lvl="1" indent="-133350">
              <a:lnSpc>
                <a:spcPct val="144300"/>
              </a:lnSpc>
              <a:buFont typeface="Arial"/>
              <a:buChar char="–"/>
              <a:tabLst>
                <a:tab pos="75565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L2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wo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car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er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freque</a:t>
            </a:r>
            <a:r>
              <a:rPr sz="1400" b="1" spc="-5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cies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 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ming</a:t>
            </a:r>
            <a:r>
              <a:rPr sz="1400" spc="-5" dirty="0" smtClean="0">
                <a:latin typeface="Times New Roman"/>
                <a:cs typeface="Times New Roman"/>
              </a:rPr>
              <a:t> 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by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661035" marR="295275" lvl="1" indent="-134620">
              <a:lnSpc>
                <a:spcPts val="2600"/>
              </a:lnSpc>
              <a:spcBef>
                <a:spcPts val="60"/>
              </a:spcBef>
              <a:buFont typeface="Arial"/>
              <a:buChar char="–"/>
              <a:tabLst>
                <a:tab pos="75565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rmation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itted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 is </a:t>
            </a:r>
            <a:r>
              <a:rPr sz="1400" spc="-10" dirty="0" smtClean="0">
                <a:latin typeface="Times New Roman"/>
                <a:cs typeface="Times New Roman"/>
              </a:rPr>
              <a:t>cod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odulation of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</a:t>
            </a:r>
            <a:endParaRPr sz="1400">
              <a:latin typeface="Times New Roman"/>
              <a:cs typeface="Times New Roman"/>
            </a:endParaRPr>
          </a:p>
          <a:p>
            <a:pPr marL="12700" marR="1938020" indent="24765">
              <a:lnSpc>
                <a:spcPts val="3010"/>
              </a:lnSpc>
              <a:spcBef>
                <a:spcPts val="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sate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lite sig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basic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lly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onsists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(4.7)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20" dirty="0" smtClean="0">
                <a:latin typeface="Times New Roman"/>
                <a:cs typeface="Times New Roman"/>
              </a:rPr>
              <a:t>w</a:t>
            </a:r>
            <a:r>
              <a:rPr sz="1400" b="1" spc="-10" dirty="0" smtClean="0">
                <a:latin typeface="Times New Roman"/>
                <a:cs typeface="Times New Roman"/>
              </a:rPr>
              <a:t>o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  <a:hlinkClick r:id="rId2"/>
              </a:rPr>
              <a:t>L</a:t>
            </a:r>
            <a:r>
              <a:rPr sz="1400" u="sng" spc="-5" dirty="0" smtClean="0">
                <a:latin typeface="Times New Roman"/>
                <a:cs typeface="Times New Roman"/>
                <a:hlinkClick r:id="rId2"/>
              </a:rPr>
              <a:t>-</a:t>
            </a:r>
            <a:r>
              <a:rPr sz="1400" u="sng" spc="-10" dirty="0" smtClean="0">
                <a:latin typeface="Times New Roman"/>
                <a:cs typeface="Times New Roman"/>
                <a:hlinkClick r:id="rId2"/>
              </a:rPr>
              <a:t>band</a:t>
            </a:r>
            <a:r>
              <a:rPr sz="1400" u="sng" spc="-5" dirty="0" smtClean="0">
                <a:latin typeface="Times New Roman"/>
                <a:cs typeface="Times New Roman"/>
                <a:hlinkClick r:id="rId2"/>
              </a:rPr>
              <a:t> </a:t>
            </a:r>
            <a:r>
              <a:rPr sz="1400" u="sng" spc="-15" dirty="0" smtClean="0">
                <a:latin typeface="Times New Roman"/>
                <a:cs typeface="Times New Roman"/>
                <a:hlinkClick r:id="rId2"/>
              </a:rPr>
              <a:t>c</a:t>
            </a:r>
            <a:r>
              <a:rPr sz="1400" u="sng" spc="-5" dirty="0" smtClean="0">
                <a:latin typeface="Times New Roman"/>
                <a:cs typeface="Times New Roman"/>
                <a:hlinkClick r:id="rId2"/>
              </a:rPr>
              <a:t>arrier w</a:t>
            </a:r>
            <a:r>
              <a:rPr sz="1400" u="sng" spc="-10" dirty="0" smtClean="0">
                <a:latin typeface="Times New Roman"/>
                <a:cs typeface="Times New Roman"/>
                <a:hlinkClick r:id="rId2"/>
              </a:rPr>
              <a:t>aves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  <a:hlinkClick r:id="rId3"/>
              </a:rPr>
              <a:t>ranging</a:t>
            </a:r>
            <a:r>
              <a:rPr sz="1400" u="sng" spc="-5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  <a:hlinkClick r:id="rId3"/>
              </a:rPr>
              <a:t>codes</a:t>
            </a:r>
            <a:r>
              <a:rPr sz="1400" u="sng" spc="0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modulated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rr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u="sng" spc="-10" dirty="0" smtClean="0">
                <a:latin typeface="Times New Roman"/>
                <a:cs typeface="Times New Roman"/>
                <a:hlinkClick r:id="rId4"/>
              </a:rPr>
              <a:t>Navigation</a:t>
            </a:r>
            <a:r>
              <a:rPr sz="1400" u="sng" spc="-5" dirty="0" smtClean="0">
                <a:latin typeface="Times New Roman"/>
                <a:cs typeface="Times New Roman"/>
                <a:hlinkClick r:id="rId4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  <a:hlinkClick r:id="rId4"/>
              </a:rPr>
              <a:t>Message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2688" y="7267067"/>
            <a:ext cx="134619" cy="1343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2688" y="7649336"/>
            <a:ext cx="134619" cy="1343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2688" y="8031606"/>
            <a:ext cx="134619" cy="1343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5885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0150" y="6247129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764413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3000" y="8731250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6855" y="5375402"/>
            <a:ext cx="5683885" cy="3556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9410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g(4.</a:t>
            </a:r>
            <a:r>
              <a:rPr sz="1400" spc="-15" dirty="0" smtClean="0">
                <a:latin typeface="Times New Roman"/>
                <a:cs typeface="Times New Roman"/>
              </a:rPr>
              <a:t>7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sig</a:t>
            </a:r>
            <a:r>
              <a:rPr sz="1400" spc="-5" dirty="0" smtClean="0">
                <a:latin typeface="Times New Roman"/>
                <a:cs typeface="Times New Roman"/>
              </a:rPr>
              <a:t>nal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ponents.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"/>
              </a:spcBef>
            </a:pPr>
            <a:endParaRPr sz="950"/>
          </a:p>
          <a:p>
            <a:pPr marL="421640" marR="1636395" indent="-409575">
              <a:lnSpc>
                <a:spcPct val="17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For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briefly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 satellite tra</a:t>
            </a:r>
            <a:r>
              <a:rPr sz="1400" spc="-10" dirty="0" smtClean="0">
                <a:latin typeface="Times New Roman"/>
                <a:cs typeface="Times New Roman"/>
              </a:rPr>
              <a:t>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 its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own unique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-10" dirty="0" smtClean="0">
                <a:latin typeface="Times New Roman"/>
                <a:cs typeface="Times New Roman"/>
              </a:rPr>
              <a:t> 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frequencies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9"/>
              </a:spcBef>
            </a:pPr>
            <a:endParaRPr sz="1100"/>
          </a:p>
          <a:p>
            <a:pPr marL="878840" indent="-228600">
              <a:lnSpc>
                <a:spcPct val="100000"/>
              </a:lnSpc>
              <a:buFont typeface="Wingdings"/>
              <a:buChar char=""/>
              <a:tabLst>
                <a:tab pos="878840" algn="l"/>
              </a:tabLst>
            </a:pPr>
            <a:r>
              <a:rPr sz="1400" u="sng" spc="-10" dirty="0" smtClean="0">
                <a:latin typeface="Times New Roman"/>
                <a:cs typeface="Times New Roman"/>
              </a:rPr>
              <a:t>L1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Carr</a:t>
            </a:r>
            <a:r>
              <a:rPr sz="1400" u="sng" spc="-5" dirty="0" smtClean="0">
                <a:latin typeface="Times New Roman"/>
                <a:cs typeface="Times New Roman"/>
              </a:rPr>
              <a:t>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1575.42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9"/>
              </a:spcBef>
              <a:buFont typeface="Wingdings"/>
              <a:buChar char=""/>
            </a:pPr>
            <a:endParaRPr sz="1100"/>
          </a:p>
          <a:p>
            <a:pPr marL="878840" indent="-228600">
              <a:lnSpc>
                <a:spcPct val="100000"/>
              </a:lnSpc>
              <a:buFont typeface="Wingdings"/>
              <a:buChar char=""/>
              <a:tabLst>
                <a:tab pos="878840" algn="l"/>
              </a:tabLst>
            </a:pPr>
            <a:r>
              <a:rPr sz="1400" u="sng" spc="-10" dirty="0" smtClean="0">
                <a:latin typeface="Times New Roman"/>
                <a:cs typeface="Times New Roman"/>
              </a:rPr>
              <a:t>L2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Carr</a:t>
            </a:r>
            <a:r>
              <a:rPr sz="1400" u="sng" spc="-5" dirty="0" smtClean="0">
                <a:latin typeface="Times New Roman"/>
                <a:cs typeface="Times New Roman"/>
              </a:rPr>
              <a:t>ier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1227.60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6449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Codes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821690" indent="-228600">
              <a:lnSpc>
                <a:spcPct val="100000"/>
              </a:lnSpc>
              <a:buFont typeface="Wingdings"/>
              <a:buChar char=""/>
              <a:tabLst>
                <a:tab pos="82169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(c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vilian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9"/>
              </a:spcBef>
              <a:buFont typeface="Wingdings"/>
              <a:buChar char=""/>
            </a:pPr>
            <a:endParaRPr sz="1100"/>
          </a:p>
          <a:p>
            <a:pPr marL="821690" indent="-228600">
              <a:lnSpc>
                <a:spcPct val="100000"/>
              </a:lnSpc>
              <a:buFont typeface="Wingdings"/>
              <a:buChar char=""/>
              <a:tabLst>
                <a:tab pos="82169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(Y) 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 L1 </a:t>
            </a:r>
            <a:r>
              <a:rPr sz="1400" spc="-15" dirty="0" smtClean="0">
                <a:latin typeface="Times New Roman"/>
                <a:cs typeface="Times New Roman"/>
              </a:rPr>
              <a:t>&amp;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tary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0"/>
              </a:spcBef>
            </a:pPr>
            <a:endParaRPr sz="1100"/>
          </a:p>
          <a:p>
            <a:pPr marL="36449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P-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rate</a:t>
            </a:r>
            <a:r>
              <a:rPr sz="1400" spc="-5" dirty="0" smtClean="0">
                <a:latin typeface="Times New Roman"/>
                <a:cs typeface="Times New Roman"/>
              </a:rPr>
              <a:t> is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fu</a:t>
            </a:r>
            <a:r>
              <a:rPr sz="1400" spc="-10" dirty="0" smtClean="0">
                <a:latin typeface="Times New Roman"/>
                <a:cs typeface="Times New Roman"/>
              </a:rPr>
              <a:t>nda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ental freq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ency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(provides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basis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 </a:t>
            </a:r>
            <a:r>
              <a:rPr sz="1400" spc="-10" dirty="0" smtClean="0">
                <a:latin typeface="Times New Roman"/>
                <a:cs typeface="Times New Roman"/>
              </a:rPr>
              <a:t>others)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52500" y="914400"/>
            <a:ext cx="6152896" cy="4146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5885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2374264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2736214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700" y="900430"/>
            <a:ext cx="5991860" cy="2398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98500">
              <a:lnSpc>
                <a:spcPct val="100000"/>
              </a:lnSpc>
            </a:pPr>
            <a:r>
              <a:rPr sz="1400" spc="-15" dirty="0" smtClean="0">
                <a:latin typeface="Wingdings"/>
                <a:cs typeface="Wingdings"/>
              </a:rPr>
              <a:t>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P-Code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(10.23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MHz) /10 = 1.023 MHz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(C/A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0"/>
              </a:spcBef>
            </a:pPr>
            <a:endParaRPr sz="1100"/>
          </a:p>
          <a:p>
            <a:pPr marL="698500">
              <a:lnSpc>
                <a:spcPct val="100000"/>
              </a:lnSpc>
            </a:pPr>
            <a:r>
              <a:rPr sz="1400" spc="-15" dirty="0" smtClean="0">
                <a:latin typeface="Wingdings"/>
                <a:cs typeface="Wingdings"/>
              </a:rPr>
              <a:t>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P-Code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(10.23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MHz) X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154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1</a:t>
            </a:r>
            <a:r>
              <a:rPr sz="1400" spc="-10" dirty="0" smtClean="0">
                <a:latin typeface="Times New Roman"/>
                <a:cs typeface="Times New Roman"/>
              </a:rPr>
              <a:t>575.42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(L1).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1"/>
              </a:spcBef>
            </a:pPr>
            <a:endParaRPr sz="1100"/>
          </a:p>
          <a:p>
            <a:pPr marL="698500">
              <a:lnSpc>
                <a:spcPct val="100000"/>
              </a:lnSpc>
            </a:pPr>
            <a:r>
              <a:rPr sz="1400" spc="-15" dirty="0" smtClean="0">
                <a:latin typeface="Wingdings"/>
                <a:cs typeface="Wingdings"/>
              </a:rPr>
              <a:t>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P-Code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(10.23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MHz) X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120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1</a:t>
            </a:r>
            <a:r>
              <a:rPr sz="1400" spc="-10" dirty="0" smtClean="0">
                <a:latin typeface="Times New Roman"/>
                <a:cs typeface="Times New Roman"/>
              </a:rPr>
              <a:t>227.60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MHz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(L2).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Navigation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Message</a:t>
            </a:r>
            <a:endParaRPr sz="1400">
              <a:latin typeface="Times New Roman"/>
              <a:cs typeface="Times New Roman"/>
            </a:endParaRPr>
          </a:p>
          <a:p>
            <a:pPr marL="469900" marR="12700">
              <a:lnSpc>
                <a:spcPct val="169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In or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solve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</a:t>
            </a:r>
            <a:r>
              <a:rPr sz="1400" spc="-5" dirty="0" smtClean="0">
                <a:latin typeface="Times New Roman"/>
                <a:cs typeface="Times New Roman"/>
              </a:rPr>
              <a:t>er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osit</a:t>
            </a:r>
            <a:r>
              <a:rPr sz="1400" spc="-10" dirty="0" smtClean="0">
                <a:latin typeface="Times New Roman"/>
                <a:cs typeface="Times New Roman"/>
              </a:rPr>
              <a:t>ion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quations,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SV</a:t>
            </a:r>
            <a:r>
              <a:rPr sz="1400" spc="-5" dirty="0" smtClean="0">
                <a:latin typeface="Times New Roman"/>
                <a:cs typeface="Times New Roman"/>
              </a:rPr>
              <a:t> is.</a:t>
            </a:r>
            <a:r>
              <a:rPr sz="1400" spc="-10" dirty="0" smtClean="0">
                <a:latin typeface="Times New Roman"/>
                <a:cs typeface="Times New Roman"/>
              </a:rPr>
              <a:t>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time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provides</a:t>
            </a:r>
            <a:r>
              <a:rPr sz="1400" spc="-5" dirty="0" smtClean="0">
                <a:latin typeface="Times New Roman"/>
                <a:cs typeface="Times New Roman"/>
              </a:rPr>
              <a:t> this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0"/>
              </a:spcBef>
            </a:pPr>
            <a:endParaRPr sz="1100"/>
          </a:p>
          <a:p>
            <a:pPr marL="927100" indent="-228600">
              <a:lnSpc>
                <a:spcPct val="100000"/>
              </a:lnSpc>
              <a:buFont typeface="Wingdings"/>
              <a:buChar char=""/>
              <a:tabLst>
                <a:tab pos="9271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50 Hz signal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odulated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L2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5722111"/>
            <a:ext cx="6247765" cy="285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" algn="ctr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 (4.8)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4.6  What's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GPS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signal?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6"/>
              </a:spcBef>
            </a:pPr>
            <a:endParaRPr sz="1100"/>
          </a:p>
          <a:p>
            <a:pPr marL="12700" marR="135890">
              <a:lnSpc>
                <a:spcPct val="1102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PS signal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contains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ree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different</a:t>
            </a:r>
            <a:r>
              <a:rPr sz="1400" spc="-5" dirty="0" smtClean="0">
                <a:latin typeface="Times New Roman"/>
                <a:cs typeface="Times New Roman"/>
              </a:rPr>
              <a:t> bits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—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pseudora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code, eph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eris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alm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nac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a.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pseudorand</a:t>
            </a:r>
            <a:r>
              <a:rPr sz="1400" spc="-2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ode</a:t>
            </a:r>
            <a:r>
              <a:rPr sz="1400" spc="-5" dirty="0" smtClean="0">
                <a:latin typeface="Times New Roman"/>
                <a:cs typeface="Times New Roman"/>
              </a:rPr>
              <a:t>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simply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I.D.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hat</a:t>
            </a:r>
            <a:r>
              <a:rPr sz="1400" spc="-5" dirty="0" smtClean="0">
                <a:latin typeface="Times New Roman"/>
                <a:cs typeface="Times New Roman"/>
              </a:rPr>
              <a:t> identifies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satellite is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itting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7"/>
              </a:spcBef>
            </a:pPr>
            <a:endParaRPr sz="1300"/>
          </a:p>
          <a:p>
            <a:pPr marL="12700" marR="163830">
              <a:lnSpc>
                <a:spcPct val="1104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Eph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eris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-5" dirty="0" smtClean="0">
                <a:latin typeface="Times New Roman"/>
                <a:cs typeface="Times New Roman"/>
              </a:rPr>
              <a:t> tells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re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er where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latin typeface="Times New Roman"/>
                <a:cs typeface="Times New Roman"/>
              </a:rPr>
              <a:t> G</a:t>
            </a:r>
            <a:r>
              <a:rPr sz="1400" spc="-10" dirty="0" smtClean="0">
                <a:latin typeface="Times New Roman"/>
                <a:cs typeface="Times New Roman"/>
              </a:rPr>
              <a:t>PS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should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 time throughout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4"/>
              </a:spcBef>
            </a:pPr>
            <a:endParaRPr sz="1400"/>
          </a:p>
          <a:p>
            <a:pPr marL="12700" marR="12700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 </a:t>
            </a:r>
            <a:r>
              <a:rPr sz="1400" spc="-10" dirty="0" smtClean="0">
                <a:latin typeface="Times New Roman"/>
                <a:cs typeface="Times New Roman"/>
              </a:rPr>
              <a:t>tran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phe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eris </a:t>
            </a:r>
            <a:r>
              <a:rPr sz="1400" spc="-10" dirty="0" smtClean="0">
                <a:latin typeface="Times New Roman"/>
                <a:cs typeface="Times New Roman"/>
              </a:rPr>
              <a:t>data showing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info</a:t>
            </a:r>
            <a:r>
              <a:rPr sz="1400" spc="-15" dirty="0" smtClean="0">
                <a:latin typeface="Times New Roman"/>
                <a:cs typeface="Times New Roman"/>
              </a:rPr>
              <a:t>rma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for</a:t>
            </a:r>
            <a:r>
              <a:rPr sz="1400" spc="-10" dirty="0" smtClean="0">
                <a:latin typeface="Times New Roman"/>
                <a:cs typeface="Times New Roman"/>
              </a:rPr>
              <a:t> 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</a:t>
            </a:r>
            <a:r>
              <a:rPr sz="1400" spc="-10" dirty="0" smtClean="0">
                <a:latin typeface="Times New Roman"/>
                <a:cs typeface="Times New Roman"/>
              </a:rPr>
              <a:t>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very other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fig </a:t>
            </a:r>
            <a:r>
              <a:rPr sz="1400" spc="-5" dirty="0" smtClean="0">
                <a:latin typeface="Times New Roman"/>
                <a:cs typeface="Times New Roman"/>
              </a:rPr>
              <a:t>(4.9).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90700" y="3449573"/>
            <a:ext cx="4476750" cy="20760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5885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90080" y="9253473"/>
            <a:ext cx="16764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878667"/>
            <a:ext cx="6179185" cy="62407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69875" algn="just">
              <a:lnSpc>
                <a:spcPct val="1102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anac </a:t>
            </a:r>
            <a:r>
              <a:rPr sz="1400" spc="-5" dirty="0" smtClean="0">
                <a:latin typeface="Times New Roman"/>
                <a:cs typeface="Times New Roman"/>
              </a:rPr>
              <a:t>data,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tantly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 satellite, </a:t>
            </a:r>
            <a:r>
              <a:rPr sz="1400" spc="-10" dirty="0" smtClean="0">
                <a:latin typeface="Times New Roman"/>
                <a:cs typeface="Times New Roman"/>
              </a:rPr>
              <a:t>contains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important</a:t>
            </a:r>
            <a:r>
              <a:rPr sz="1400" spc="-5" dirty="0" smtClean="0">
                <a:latin typeface="Times New Roman"/>
                <a:cs typeface="Times New Roman"/>
              </a:rPr>
              <a:t> 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the status 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(he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lthy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unheal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hy),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time.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essential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56515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4.7 GPS,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H</a:t>
            </a:r>
            <a:r>
              <a:rPr sz="1400" b="1" spc="-5" dirty="0" smtClean="0">
                <a:latin typeface="Times New Roman"/>
                <a:cs typeface="Times New Roman"/>
              </a:rPr>
              <a:t>o</a:t>
            </a:r>
            <a:r>
              <a:rPr sz="1400" b="1" spc="-10" dirty="0" smtClean="0">
                <a:latin typeface="Times New Roman"/>
                <a:cs typeface="Times New Roman"/>
              </a:rPr>
              <a:t>w </a:t>
            </a:r>
            <a:r>
              <a:rPr sz="1400" b="1" spc="-5" dirty="0" smtClean="0">
                <a:latin typeface="Times New Roman"/>
                <a:cs typeface="Times New Roman"/>
              </a:rPr>
              <a:t>it </a:t>
            </a:r>
            <a:r>
              <a:rPr sz="1400" b="1" spc="-10" dirty="0" smtClean="0">
                <a:latin typeface="Times New Roman"/>
                <a:cs typeface="Times New Roman"/>
              </a:rPr>
              <a:t>Wor</a:t>
            </a:r>
            <a:r>
              <a:rPr sz="1400" b="1" spc="-20" dirty="0" smtClean="0">
                <a:latin typeface="Times New Roman"/>
                <a:cs typeface="Times New Roman"/>
              </a:rPr>
              <a:t>k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15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350" dirty="0" smtClean="0">
                <a:latin typeface="Times New Roman"/>
                <a:cs typeface="Times New Roman"/>
              </a:rPr>
              <a:t>Here</a:t>
            </a:r>
            <a:r>
              <a:rPr sz="1350" spc="-10" dirty="0" smtClean="0">
                <a:latin typeface="Times New Roman"/>
                <a:cs typeface="Times New Roman"/>
              </a:rPr>
              <a:t>'</a:t>
            </a:r>
            <a:r>
              <a:rPr sz="1350" spc="0" dirty="0" smtClean="0">
                <a:latin typeface="Times New Roman"/>
                <a:cs typeface="Times New Roman"/>
              </a:rPr>
              <a:t>s how G</a:t>
            </a:r>
            <a:r>
              <a:rPr sz="1350" spc="-5" dirty="0" smtClean="0">
                <a:latin typeface="Times New Roman"/>
                <a:cs typeface="Times New Roman"/>
              </a:rPr>
              <a:t>P</a:t>
            </a:r>
            <a:r>
              <a:rPr sz="1350" spc="0" dirty="0" smtClean="0">
                <a:latin typeface="Times New Roman"/>
                <a:cs typeface="Times New Roman"/>
              </a:rPr>
              <a:t>S</a:t>
            </a:r>
            <a:r>
              <a:rPr sz="1350" spc="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works</a:t>
            </a:r>
            <a:r>
              <a:rPr sz="1350" spc="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in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ive </a:t>
            </a:r>
            <a:r>
              <a:rPr sz="1350" spc="-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teps: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2"/>
              </a:spcBef>
            </a:pPr>
            <a:endParaRPr sz="1300"/>
          </a:p>
          <a:p>
            <a:pPr marL="12700">
              <a:lnSpc>
                <a:spcPct val="100000"/>
              </a:lnSpc>
              <a:buFont typeface="Times New Roman"/>
              <a:buAutoNum type="alphaLcParenR"/>
              <a:tabLst>
                <a:tab pos="198120" algn="l"/>
              </a:tabLst>
            </a:pPr>
            <a:r>
              <a:rPr sz="1350" spc="0" dirty="0" smtClean="0">
                <a:latin typeface="Times New Roman"/>
                <a:cs typeface="Times New Roman"/>
              </a:rPr>
              <a:t>The basis of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-5" dirty="0" smtClean="0">
                <a:latin typeface="Times New Roman"/>
                <a:cs typeface="Times New Roman"/>
              </a:rPr>
              <a:t>G</a:t>
            </a:r>
            <a:r>
              <a:rPr sz="1350" spc="0" dirty="0" smtClean="0">
                <a:latin typeface="Times New Roman"/>
                <a:cs typeface="Times New Roman"/>
              </a:rPr>
              <a:t>PS is</a:t>
            </a:r>
            <a:r>
              <a:rPr sz="1350" spc="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"tri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ngul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tion"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atellite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.</a:t>
            </a:r>
            <a:endParaRPr sz="1350">
              <a:latin typeface="Times New Roman"/>
              <a:cs typeface="Times New Roman"/>
            </a:endParaRPr>
          </a:p>
          <a:p>
            <a:pPr marL="12700" marR="438784">
              <a:lnSpc>
                <a:spcPts val="1550"/>
              </a:lnSpc>
              <a:spcBef>
                <a:spcPts val="439"/>
              </a:spcBef>
              <a:buFont typeface="Times New Roman"/>
              <a:buAutoNum type="alphaLcParenR"/>
              <a:tabLst>
                <a:tab pos="207645" algn="l"/>
              </a:tabLst>
            </a:pPr>
            <a:r>
              <a:rPr sz="1350" spc="0" dirty="0" smtClean="0">
                <a:latin typeface="Times New Roman"/>
                <a:cs typeface="Times New Roman"/>
              </a:rPr>
              <a:t>To "tri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ngul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te," a GPS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receiver 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easures distance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using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travel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ti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 of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radio sign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ls.</a:t>
            </a:r>
            <a:endParaRPr sz="1350">
              <a:latin typeface="Times New Roman"/>
              <a:cs typeface="Times New Roman"/>
            </a:endParaRPr>
          </a:p>
          <a:p>
            <a:pPr marL="188595" indent="-176530">
              <a:lnSpc>
                <a:spcPct val="100000"/>
              </a:lnSpc>
              <a:spcBef>
                <a:spcPts val="290"/>
              </a:spcBef>
              <a:buFont typeface="Times New Roman"/>
              <a:buAutoNum type="alphaLcParenR"/>
              <a:tabLst>
                <a:tab pos="188595" algn="l"/>
              </a:tabLst>
            </a:pPr>
            <a:r>
              <a:rPr sz="1350" spc="0" dirty="0" smtClean="0">
                <a:latin typeface="Times New Roman"/>
                <a:cs typeface="Times New Roman"/>
              </a:rPr>
              <a:t>To 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easure travel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ti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e, </a:t>
            </a:r>
            <a:r>
              <a:rPr sz="1350" spc="-10" dirty="0" smtClean="0">
                <a:latin typeface="Times New Roman"/>
                <a:cs typeface="Times New Roman"/>
              </a:rPr>
              <a:t>G</a:t>
            </a:r>
            <a:r>
              <a:rPr sz="1350" spc="0" dirty="0" smtClean="0">
                <a:latin typeface="Times New Roman"/>
                <a:cs typeface="Times New Roman"/>
              </a:rPr>
              <a:t>PS </a:t>
            </a:r>
            <a:r>
              <a:rPr sz="1350" spc="5" dirty="0" smtClean="0">
                <a:latin typeface="Times New Roman"/>
                <a:cs typeface="Times New Roman"/>
              </a:rPr>
              <a:t>n</a:t>
            </a:r>
            <a:r>
              <a:rPr sz="1350" spc="0" dirty="0" smtClean="0">
                <a:latin typeface="Times New Roman"/>
                <a:cs typeface="Times New Roman"/>
              </a:rPr>
              <a:t>eeds very</a:t>
            </a:r>
            <a:r>
              <a:rPr sz="1350" spc="-1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accurate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ti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ing.</a:t>
            </a:r>
            <a:endParaRPr sz="135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spcBef>
                <a:spcPts val="335"/>
              </a:spcBef>
              <a:buFont typeface="Times New Roman"/>
              <a:buAutoNum type="alphaLcParenR"/>
              <a:tabLst>
                <a:tab pos="207645" algn="l"/>
              </a:tabLst>
            </a:pPr>
            <a:r>
              <a:rPr sz="1350" spc="0" dirty="0" smtClean="0">
                <a:latin typeface="Times New Roman"/>
                <a:cs typeface="Times New Roman"/>
              </a:rPr>
              <a:t>Along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with </a:t>
            </a:r>
            <a:r>
              <a:rPr sz="1350" spc="-5" dirty="0" smtClean="0">
                <a:latin typeface="Times New Roman"/>
                <a:cs typeface="Times New Roman"/>
              </a:rPr>
              <a:t>d</a:t>
            </a:r>
            <a:r>
              <a:rPr sz="1350" spc="0" dirty="0" smtClean="0">
                <a:latin typeface="Times New Roman"/>
                <a:cs typeface="Times New Roman"/>
              </a:rPr>
              <a:t>istance, y</a:t>
            </a:r>
            <a:r>
              <a:rPr sz="1350" spc="5" dirty="0" smtClean="0">
                <a:latin typeface="Times New Roman"/>
                <a:cs typeface="Times New Roman"/>
              </a:rPr>
              <a:t>o</a:t>
            </a:r>
            <a:r>
              <a:rPr sz="1350" spc="0" dirty="0" smtClean="0">
                <a:latin typeface="Times New Roman"/>
                <a:cs typeface="Times New Roman"/>
              </a:rPr>
              <a:t>u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need to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know exactly </a:t>
            </a:r>
            <a:r>
              <a:rPr sz="1350" spc="-5" dirty="0" smtClean="0">
                <a:latin typeface="Times New Roman"/>
                <a:cs typeface="Times New Roman"/>
              </a:rPr>
              <a:t>w</a:t>
            </a:r>
            <a:r>
              <a:rPr sz="1350" spc="0" dirty="0" smtClean="0">
                <a:latin typeface="Times New Roman"/>
                <a:cs typeface="Times New Roman"/>
              </a:rPr>
              <a:t>here the satellites are in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space.</a:t>
            </a:r>
            <a:endParaRPr sz="1350">
              <a:latin typeface="Times New Roman"/>
              <a:cs typeface="Times New Roman"/>
            </a:endParaRPr>
          </a:p>
          <a:p>
            <a:pPr marL="12700" marR="340360">
              <a:lnSpc>
                <a:spcPct val="95700"/>
              </a:lnSpc>
              <a:spcBef>
                <a:spcPts val="400"/>
              </a:spcBef>
              <a:buFont typeface="Times New Roman"/>
              <a:buAutoNum type="alphaLcParenR"/>
              <a:tabLst>
                <a:tab pos="188595" algn="l"/>
              </a:tabLst>
            </a:pPr>
            <a:r>
              <a:rPr sz="1350" spc="0" dirty="0" smtClean="0">
                <a:latin typeface="Times New Roman"/>
                <a:cs typeface="Times New Roman"/>
              </a:rPr>
              <a:t>Finally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 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ust </a:t>
            </a:r>
            <a:r>
              <a:rPr sz="1350" spc="-5" dirty="0" smtClean="0">
                <a:latin typeface="Times New Roman"/>
                <a:cs typeface="Times New Roman"/>
              </a:rPr>
              <a:t>c</a:t>
            </a:r>
            <a:r>
              <a:rPr sz="1350" spc="0" dirty="0" smtClean="0">
                <a:latin typeface="Times New Roman"/>
                <a:cs typeface="Times New Roman"/>
              </a:rPr>
              <a:t>orrect for 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ny del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ys </a:t>
            </a:r>
            <a:r>
              <a:rPr sz="1350" spc="-10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he signal </a:t>
            </a:r>
            <a:r>
              <a:rPr sz="1350" spc="-10" dirty="0" smtClean="0">
                <a:latin typeface="Times New Roman"/>
                <a:cs typeface="Times New Roman"/>
              </a:rPr>
              <a:t>e</a:t>
            </a:r>
            <a:r>
              <a:rPr sz="1350" spc="0" dirty="0" smtClean="0">
                <a:latin typeface="Times New Roman"/>
                <a:cs typeface="Times New Roman"/>
              </a:rPr>
              <a:t>xpe</a:t>
            </a:r>
            <a:r>
              <a:rPr sz="1350" spc="-10" dirty="0" smtClean="0">
                <a:latin typeface="Times New Roman"/>
                <a:cs typeface="Times New Roman"/>
              </a:rPr>
              <a:t>r</a:t>
            </a:r>
            <a:r>
              <a:rPr sz="1350" spc="0" dirty="0" smtClean="0">
                <a:latin typeface="Times New Roman"/>
                <a:cs typeface="Times New Roman"/>
              </a:rPr>
              <a:t>ie</a:t>
            </a:r>
            <a:r>
              <a:rPr sz="1350" spc="5" dirty="0" smtClean="0">
                <a:latin typeface="Times New Roman"/>
                <a:cs typeface="Times New Roman"/>
              </a:rPr>
              <a:t>n</a:t>
            </a:r>
            <a:r>
              <a:rPr sz="1350" spc="-10" dirty="0" smtClean="0">
                <a:latin typeface="Times New Roman"/>
                <a:cs typeface="Times New Roman"/>
              </a:rPr>
              <a:t>c</a:t>
            </a:r>
            <a:r>
              <a:rPr sz="1350" spc="0" dirty="0" smtClean="0">
                <a:latin typeface="Times New Roman"/>
                <a:cs typeface="Times New Roman"/>
              </a:rPr>
              <a:t>es as it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tra</a:t>
            </a:r>
            <a:r>
              <a:rPr sz="1350" spc="5" dirty="0" smtClean="0">
                <a:latin typeface="Times New Roman"/>
                <a:cs typeface="Times New Roman"/>
              </a:rPr>
              <a:t>v</a:t>
            </a:r>
            <a:r>
              <a:rPr sz="1350" spc="-10" dirty="0" smtClean="0">
                <a:latin typeface="Times New Roman"/>
                <a:cs typeface="Times New Roman"/>
              </a:rPr>
              <a:t>e</a:t>
            </a:r>
            <a:r>
              <a:rPr sz="1350" spc="0" dirty="0" smtClean="0">
                <a:latin typeface="Times New Roman"/>
                <a:cs typeface="Times New Roman"/>
              </a:rPr>
              <a:t>ls through the </a:t>
            </a:r>
            <a:r>
              <a:rPr sz="1350" spc="-10" dirty="0" smtClean="0">
                <a:latin typeface="Times New Roman"/>
                <a:cs typeface="Times New Roman"/>
              </a:rPr>
              <a:t>a</a:t>
            </a:r>
            <a:r>
              <a:rPr sz="1350" spc="0" dirty="0" smtClean="0">
                <a:latin typeface="Times New Roman"/>
                <a:cs typeface="Times New Roman"/>
              </a:rPr>
              <a:t>tmosphere. You</a:t>
            </a:r>
            <a:r>
              <a:rPr sz="1350" spc="-10" dirty="0" smtClean="0">
                <a:latin typeface="Times New Roman"/>
                <a:cs typeface="Times New Roman"/>
              </a:rPr>
              <a:t> m</a:t>
            </a:r>
            <a:r>
              <a:rPr sz="1350" spc="0" dirty="0" smtClean="0">
                <a:latin typeface="Times New Roman"/>
                <a:cs typeface="Times New Roman"/>
              </a:rPr>
              <a:t>ust also </a:t>
            </a:r>
            <a:r>
              <a:rPr sz="1350" spc="-10" dirty="0" smtClean="0">
                <a:latin typeface="Times New Roman"/>
                <a:cs typeface="Times New Roman"/>
              </a:rPr>
              <a:t>c</a:t>
            </a:r>
            <a:r>
              <a:rPr sz="1350" spc="0" dirty="0" smtClean="0">
                <a:latin typeface="Times New Roman"/>
                <a:cs typeface="Times New Roman"/>
              </a:rPr>
              <a:t>orrect for </a:t>
            </a:r>
            <a:r>
              <a:rPr sz="1350" spc="-10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he clock </a:t>
            </a:r>
            <a:r>
              <a:rPr sz="1350" spc="-5" dirty="0" smtClean="0">
                <a:latin typeface="Times New Roman"/>
                <a:cs typeface="Times New Roman"/>
              </a:rPr>
              <a:t>d</a:t>
            </a:r>
            <a:r>
              <a:rPr sz="1350" spc="0" dirty="0" smtClean="0">
                <a:latin typeface="Times New Roman"/>
                <a:cs typeface="Times New Roman"/>
              </a:rPr>
              <a:t>if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erences </a:t>
            </a:r>
            <a:r>
              <a:rPr sz="1350" spc="-5" dirty="0" smtClean="0">
                <a:latin typeface="Times New Roman"/>
                <a:cs typeface="Times New Roman"/>
              </a:rPr>
              <a:t>b</a:t>
            </a:r>
            <a:r>
              <a:rPr sz="1350" spc="0" dirty="0" smtClean="0">
                <a:latin typeface="Times New Roman"/>
                <a:cs typeface="Times New Roman"/>
              </a:rPr>
              <a:t>etween </a:t>
            </a:r>
            <a:r>
              <a:rPr sz="1350" spc="-10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he </a:t>
            </a:r>
            <a:r>
              <a:rPr sz="1350" spc="-10" dirty="0" smtClean="0">
                <a:latin typeface="Times New Roman"/>
                <a:cs typeface="Times New Roman"/>
              </a:rPr>
              <a:t>G</a:t>
            </a:r>
            <a:r>
              <a:rPr sz="1350" spc="0" dirty="0" smtClean="0">
                <a:latin typeface="Times New Roman"/>
                <a:cs typeface="Times New Roman"/>
              </a:rPr>
              <a:t>PS receiver a</a:t>
            </a:r>
            <a:r>
              <a:rPr sz="1350" spc="-10" dirty="0" smtClean="0">
                <a:latin typeface="Times New Roman"/>
                <a:cs typeface="Times New Roman"/>
              </a:rPr>
              <a:t>n</a:t>
            </a:r>
            <a:r>
              <a:rPr sz="1350" spc="0" dirty="0" smtClean="0">
                <a:latin typeface="Times New Roman"/>
                <a:cs typeface="Times New Roman"/>
              </a:rPr>
              <a:t>d the satellites.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4.7.1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Calcul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ting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distance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to</a:t>
            </a:r>
            <a:r>
              <a:rPr sz="1400" b="1" spc="-5" dirty="0" smtClean="0">
                <a:latin typeface="Times New Roman"/>
                <a:cs typeface="Times New Roman"/>
              </a:rPr>
              <a:t> th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 satellite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0"/>
              </a:spcBef>
            </a:pPr>
            <a:endParaRPr sz="950"/>
          </a:p>
          <a:p>
            <a:pPr marL="12700" marR="12700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whole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idea beh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nd GPS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in sp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ce 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reference points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locating</a:t>
            </a:r>
            <a:r>
              <a:rPr sz="1400" spc="-5" dirty="0" smtClean="0">
                <a:latin typeface="Times New Roman"/>
                <a:cs typeface="Times New Roman"/>
              </a:rPr>
              <a:t> posit</a:t>
            </a:r>
            <a:r>
              <a:rPr sz="1400" spc="-10" dirty="0" smtClean="0">
                <a:latin typeface="Times New Roman"/>
                <a:cs typeface="Times New Roman"/>
              </a:rPr>
              <a:t>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earth.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 distance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 the</a:t>
            </a:r>
            <a:r>
              <a:rPr sz="1400" spc="-5" dirty="0" smtClean="0">
                <a:latin typeface="Times New Roman"/>
                <a:cs typeface="Times New Roman"/>
              </a:rPr>
              <a:t> satellite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calculating the time</a:t>
            </a:r>
            <a:r>
              <a:rPr sz="1400" spc="-5" dirty="0" smtClean="0">
                <a:latin typeface="Times New Roman"/>
                <a:cs typeface="Times New Roman"/>
              </a:rPr>
              <a:t> it </a:t>
            </a:r>
            <a:r>
              <a:rPr sz="1400" spc="-10" dirty="0" smtClean="0">
                <a:latin typeface="Times New Roman"/>
                <a:cs typeface="Times New Roman"/>
              </a:rPr>
              <a:t>takes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travel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our 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ultiply </a:t>
            </a:r>
            <a:r>
              <a:rPr sz="1400" spc="-5" dirty="0" smtClean="0">
                <a:latin typeface="Times New Roman"/>
                <a:cs typeface="Times New Roman"/>
              </a:rPr>
              <a:t>this ti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lig</a:t>
            </a:r>
            <a:r>
              <a:rPr sz="1400" spc="-10" dirty="0" smtClean="0">
                <a:latin typeface="Times New Roman"/>
                <a:cs typeface="Times New Roman"/>
              </a:rPr>
              <a:t>ht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9"/>
              </a:spcBef>
            </a:pPr>
            <a:endParaRPr sz="700"/>
          </a:p>
          <a:p>
            <a:pPr marR="2783205" algn="ctr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Distance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V</a:t>
            </a:r>
            <a:r>
              <a:rPr sz="1400" b="1" spc="-1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locity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x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Time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Bec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 w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travel</a:t>
            </a:r>
            <a:r>
              <a:rPr sz="1400" spc="-5" dirty="0" smtClean="0">
                <a:latin typeface="Times New Roman"/>
                <a:cs typeface="Times New Roman"/>
              </a:rPr>
              <a:t> at 3</a:t>
            </a:r>
            <a:r>
              <a:rPr sz="1400" spc="-10" dirty="0" smtClean="0">
                <a:latin typeface="Times New Roman"/>
                <a:cs typeface="Times New Roman"/>
              </a:rPr>
              <a:t>00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illion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eters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ond,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clocks 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the </a:t>
            </a:r>
            <a:r>
              <a:rPr sz="1400" spc="-10" dirty="0" smtClean="0">
                <a:latin typeface="Times New Roman"/>
                <a:cs typeface="Times New Roman"/>
              </a:rPr>
              <a:t>travel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 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extrem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ly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ccurate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 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( </a:t>
            </a:r>
            <a:r>
              <a:rPr sz="1400" spc="-10" dirty="0" smtClean="0">
                <a:latin typeface="Times New Roman"/>
                <a:cs typeface="Times New Roman"/>
              </a:rPr>
              <a:t>4.9)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130802"/>
            <a:ext cx="45034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 </a:t>
            </a:r>
            <a:r>
              <a:rPr sz="1400" spc="-10" dirty="0" smtClean="0">
                <a:latin typeface="Times New Roman"/>
                <a:cs typeface="Times New Roman"/>
              </a:rPr>
              <a:t>4.</a:t>
            </a:r>
            <a:r>
              <a:rPr sz="1400" spc="-5" dirty="0" smtClean="0">
                <a:latin typeface="Times New Roman"/>
                <a:cs typeface="Times New Roman"/>
              </a:rPr>
              <a:t> 9). </a:t>
            </a:r>
            <a:r>
              <a:rPr sz="1400" spc="-10" dirty="0" smtClean="0">
                <a:latin typeface="Times New Roman"/>
                <a:cs typeface="Times New Roman"/>
              </a:rPr>
              <a:t>hence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solving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four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unknowns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1862" y="4130802"/>
            <a:ext cx="4794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X,Y,Z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392669"/>
            <a:ext cx="6189980" cy="1440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6675" algn="ctr">
              <a:lnSpc>
                <a:spcPct val="100000"/>
              </a:lnSpc>
            </a:pPr>
            <a:r>
              <a:rPr sz="1350" dirty="0" smtClean="0">
                <a:latin typeface="Times New Roman"/>
                <a:cs typeface="Times New Roman"/>
              </a:rPr>
              <a:t>Fig (4.9)</a:t>
            </a:r>
            <a:endParaRPr sz="1350">
              <a:latin typeface="Times New Roman"/>
              <a:cs typeface="Times New Roman"/>
            </a:endParaRPr>
          </a:p>
          <a:p>
            <a:pPr marL="12700" marR="39370" algn="ctr">
              <a:lnSpc>
                <a:spcPts val="2420"/>
              </a:lnSpc>
              <a:spcBef>
                <a:spcPts val="16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satellite,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d</a:t>
            </a:r>
            <a:r>
              <a:rPr sz="1400" spc="-10" dirty="0" smtClean="0">
                <a:latin typeface="Times New Roman"/>
                <a:cs typeface="Times New Roman"/>
              </a:rPr>
              <a:t>istance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i="1" spc="-15" dirty="0" smtClean="0"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latin typeface="Times New Roman"/>
                <a:cs typeface="Times New Roman"/>
              </a:rPr>
              <a:t>1) </a:t>
            </a:r>
            <a:r>
              <a:rPr sz="1400" spc="-10" dirty="0" smtClean="0">
                <a:latin typeface="Times New Roman"/>
                <a:cs typeface="Times New Roman"/>
              </a:rPr>
              <a:t>of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unit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 its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akes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adio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5" dirty="0" smtClean="0">
                <a:latin typeface="Times New Roman"/>
                <a:cs typeface="Times New Roman"/>
              </a:rPr>
              <a:t>tr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</a:t>
            </a:r>
            <a:r>
              <a:rPr sz="1400" spc="-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een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</a:t>
            </a:r>
            <a:r>
              <a:rPr sz="1400" spc="-5" dirty="0" smtClean="0">
                <a:latin typeface="Times New Roman"/>
                <a:cs typeface="Times New Roman"/>
              </a:rPr>
              <a:t>o, 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ultiplied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 sign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(th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speed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5" dirty="0" smtClean="0">
                <a:latin typeface="Times New Roman"/>
                <a:cs typeface="Times New Roman"/>
              </a:rPr>
              <a:t>light). 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measuri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between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all </a:t>
            </a:r>
            <a:r>
              <a:rPr sz="1400" spc="-10" dirty="0" smtClean="0">
                <a:latin typeface="Times New Roman"/>
                <a:cs typeface="Times New Roman"/>
              </a:rPr>
              <a:t>points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receiver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could 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914400"/>
            <a:ext cx="5772150" cy="2524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3000" y="3550284"/>
            <a:ext cx="5772150" cy="495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4506467"/>
            <a:ext cx="5772150" cy="2790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2150" y="4591430"/>
            <a:ext cx="4076573" cy="2646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07405"/>
            <a:ext cx="6247130" cy="36918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73685">
              <a:lnSpc>
                <a:spcPct val="1436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i="1" spc="-15" dirty="0" smtClean="0"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)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now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represen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surface 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sp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ond</a:t>
            </a:r>
            <a:r>
              <a:rPr sz="1400" spc="-5" dirty="0" smtClean="0">
                <a:latin typeface="Times New Roman"/>
                <a:cs typeface="Times New Roman"/>
              </a:rPr>
              <a:t> fig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38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If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measure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second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atellite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out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1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it is </a:t>
            </a:r>
            <a:r>
              <a:rPr sz="1400" spc="15" dirty="0" smtClean="0">
                <a:latin typeface="Times New Roman"/>
                <a:cs typeface="Times New Roman"/>
              </a:rPr>
              <a:t>(</a:t>
            </a:r>
            <a:r>
              <a:rPr sz="1400" i="1" spc="-15" dirty="0" smtClean="0">
                <a:latin typeface="Times New Roman"/>
                <a:cs typeface="Times New Roman"/>
              </a:rPr>
              <a:t>R</a:t>
            </a:r>
            <a:r>
              <a:rPr sz="1400" i="1" spc="-5" dirty="0" smtClean="0">
                <a:latin typeface="Times New Roman"/>
                <a:cs typeface="Times New Roman"/>
              </a:rPr>
              <a:t>2)</a:t>
            </a:r>
            <a:r>
              <a:rPr sz="1400" i="1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eters away. That</a:t>
            </a:r>
            <a:r>
              <a:rPr sz="1400" spc="-5" dirty="0" smtClean="0">
                <a:latin typeface="Times New Roman"/>
                <a:cs typeface="Times New Roman"/>
              </a:rPr>
              <a:t> tells </a:t>
            </a:r>
            <a:r>
              <a:rPr sz="1400" spc="-10" dirty="0" smtClean="0">
                <a:latin typeface="Times New Roman"/>
                <a:cs typeface="Times New Roman"/>
              </a:rPr>
              <a:t>us 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we're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first </a:t>
            </a:r>
            <a:r>
              <a:rPr sz="1400" spc="-10" dirty="0" smtClean="0">
                <a:latin typeface="Times New Roman"/>
                <a:cs typeface="Times New Roman"/>
              </a:rPr>
              <a:t>sphere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but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we're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 on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-5" dirty="0" smtClean="0">
                <a:latin typeface="Times New Roman"/>
                <a:cs typeface="Times New Roman"/>
              </a:rPr>
              <a:t> at its</a:t>
            </a:r>
            <a:r>
              <a:rPr sz="1400" spc="-10" dirty="0" smtClean="0">
                <a:latin typeface="Times New Roman"/>
                <a:cs typeface="Times New Roman"/>
              </a:rPr>
              <a:t> respe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 </a:t>
            </a:r>
            <a:r>
              <a:rPr sz="1400" spc="-5" dirty="0" smtClean="0"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second </a:t>
            </a:r>
            <a:r>
              <a:rPr sz="1400" spc="-5" dirty="0" smtClean="0">
                <a:latin typeface="Times New Roman"/>
                <a:cs typeface="Times New Roman"/>
              </a:rPr>
              <a:t>satellite.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other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words,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we'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whe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the </a:t>
            </a:r>
            <a:r>
              <a:rPr sz="1400" spc="-10" dirty="0" smtClean="0">
                <a:latin typeface="Times New Roman"/>
                <a:cs typeface="Times New Roman"/>
              </a:rPr>
              <a:t>circle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heres</a:t>
            </a:r>
            <a:r>
              <a:rPr sz="1400" spc="-5" dirty="0" smtClean="0">
                <a:latin typeface="Times New Roman"/>
                <a:cs typeface="Times New Roman"/>
              </a:rPr>
              <a:t> intersect.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intersection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t</a:t>
            </a:r>
            <a:r>
              <a:rPr sz="1400" spc="1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Fig</a:t>
            </a:r>
            <a:r>
              <a:rPr sz="1400" spc="-10" dirty="0" smtClean="0">
                <a:latin typeface="Times New Roman"/>
                <a:cs typeface="Times New Roman"/>
              </a:rPr>
              <a:t>ure  4.</a:t>
            </a:r>
            <a:r>
              <a:rPr sz="1400" spc="-15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marL="12700" marR="156845">
              <a:lnSpc>
                <a:spcPts val="2420"/>
              </a:lnSpc>
              <a:spcBef>
                <a:spcPts val="195"/>
              </a:spcBef>
            </a:pPr>
            <a:r>
              <a:rPr sz="1400" spc="-5" dirty="0" smtClean="0">
                <a:latin typeface="Times New Roman"/>
                <a:cs typeface="Times New Roman"/>
              </a:rPr>
              <a:t>If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another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measu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ement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third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distan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(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3</a:t>
            </a:r>
            <a:r>
              <a:rPr sz="1400" spc="-5" dirty="0" smtClean="0">
                <a:latin typeface="Times New Roman"/>
                <a:cs typeface="Times New Roman"/>
              </a:rPr>
              <a:t>), this </a:t>
            </a:r>
            <a:r>
              <a:rPr sz="1400" spc="-10" dirty="0" smtClean="0">
                <a:latin typeface="Times New Roman"/>
                <a:cs typeface="Times New Roman"/>
              </a:rPr>
              <a:t>narrows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our possible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</a:t>
            </a:r>
            <a:r>
              <a:rPr sz="1400" spc="-1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two points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</a:t>
            </a:r>
            <a:r>
              <a:rPr sz="1400" spc="-1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Figure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4.10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ranging </a:t>
            </a:r>
            <a:r>
              <a:rPr sz="1400" spc="-5" dirty="0" smtClean="0"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three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narrowed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our position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points in spac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4127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decide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oints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true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uld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make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measurement 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fourth </a:t>
            </a:r>
            <a:r>
              <a:rPr sz="1400" spc="-5" dirty="0" smtClean="0">
                <a:latin typeface="Times New Roman"/>
                <a:cs typeface="Times New Roman"/>
              </a:rPr>
              <a:t>satellite.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2204" y="5194808"/>
            <a:ext cx="23304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R1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8372" y="5194808"/>
            <a:ext cx="23241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8428" y="5501132"/>
            <a:ext cx="23241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Times New Roman"/>
                <a:cs typeface="Times New Roman"/>
              </a:rPr>
              <a:t>R3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1409" y="7341361"/>
            <a:ext cx="7372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(4.10)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8032696"/>
            <a:ext cx="6252210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4100"/>
              </a:lnSpc>
              <a:tabLst>
                <a:tab pos="1490345" algn="l"/>
              </a:tabLst>
            </a:pPr>
            <a:r>
              <a:rPr sz="1350" dirty="0" smtClean="0">
                <a:latin typeface="Times New Roman"/>
                <a:cs typeface="Times New Roman"/>
              </a:rPr>
              <a:t>From  </a:t>
            </a:r>
            <a:r>
              <a:rPr sz="1350" spc="-165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ig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(4.9)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,	Satellite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1,</a:t>
            </a:r>
            <a:r>
              <a:rPr sz="1350" spc="7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S1,</a:t>
            </a:r>
            <a:r>
              <a:rPr sz="1350" spc="-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your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de</a:t>
            </a:r>
            <a:r>
              <a:rPr sz="1350" spc="5" dirty="0" smtClean="0">
                <a:latin typeface="Times New Roman"/>
                <a:cs typeface="Times New Roman"/>
              </a:rPr>
              <a:t>v</a:t>
            </a:r>
            <a:r>
              <a:rPr sz="1350" spc="0" dirty="0" smtClean="0">
                <a:latin typeface="Times New Roman"/>
                <a:cs typeface="Times New Roman"/>
              </a:rPr>
              <a:t>ice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(GPS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unit)  </a:t>
            </a:r>
            <a:r>
              <a:rPr sz="1350" spc="-160" dirty="0" smtClean="0">
                <a:latin typeface="Times New Roman"/>
                <a:cs typeface="Times New Roman"/>
              </a:rPr>
              <a:t> </a:t>
            </a:r>
            <a:r>
              <a:rPr sz="1350" spc="-10" dirty="0" smtClean="0">
                <a:latin typeface="Times New Roman"/>
                <a:cs typeface="Times New Roman"/>
              </a:rPr>
              <a:t>m</a:t>
            </a:r>
            <a:r>
              <a:rPr sz="1350" spc="0" dirty="0" smtClean="0">
                <a:latin typeface="Times New Roman"/>
                <a:cs typeface="Times New Roman"/>
              </a:rPr>
              <a:t>easures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your  </a:t>
            </a:r>
            <a:r>
              <a:rPr sz="1350" spc="-15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distance </a:t>
            </a:r>
            <a:r>
              <a:rPr sz="1350" spc="-10" dirty="0" smtClean="0">
                <a:latin typeface="Times New Roman"/>
                <a:cs typeface="Times New Roman"/>
              </a:rPr>
              <a:t>f</a:t>
            </a:r>
            <a:r>
              <a:rPr sz="1350" spc="0" dirty="0" smtClean="0">
                <a:latin typeface="Times New Roman"/>
                <a:cs typeface="Times New Roman"/>
              </a:rPr>
              <a:t>rom </a:t>
            </a:r>
            <a:r>
              <a:rPr sz="1350" spc="6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sa</a:t>
            </a:r>
            <a:r>
              <a:rPr sz="1350" spc="5" dirty="0" smtClean="0">
                <a:latin typeface="Times New Roman"/>
                <a:cs typeface="Times New Roman"/>
              </a:rPr>
              <a:t>t</a:t>
            </a:r>
            <a:r>
              <a:rPr sz="1350" spc="0" dirty="0" smtClean="0">
                <a:latin typeface="Times New Roman"/>
                <a:cs typeface="Times New Roman"/>
              </a:rPr>
              <a:t>ellite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to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be </a:t>
            </a:r>
            <a:r>
              <a:rPr sz="1350" spc="90" dirty="0" smtClean="0">
                <a:latin typeface="Times New Roman"/>
                <a:cs typeface="Times New Roman"/>
              </a:rPr>
              <a:t> </a:t>
            </a:r>
            <a:r>
              <a:rPr sz="1350" spc="-5" dirty="0" smtClean="0">
                <a:latin typeface="Times New Roman"/>
                <a:cs typeface="Times New Roman"/>
              </a:rPr>
              <a:t>R</a:t>
            </a:r>
            <a:r>
              <a:rPr sz="1350" spc="0" dirty="0" smtClean="0">
                <a:latin typeface="Times New Roman"/>
                <a:cs typeface="Times New Roman"/>
              </a:rPr>
              <a:t>1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away,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then </a:t>
            </a:r>
            <a:r>
              <a:rPr sz="1350" spc="7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can </a:t>
            </a:r>
            <a:r>
              <a:rPr sz="1350" spc="7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only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local</a:t>
            </a:r>
            <a:r>
              <a:rPr sz="1350" spc="5" dirty="0" smtClean="0">
                <a:latin typeface="Times New Roman"/>
                <a:cs typeface="Times New Roman"/>
              </a:rPr>
              <a:t>i</a:t>
            </a:r>
            <a:r>
              <a:rPr sz="1350" spc="0" dirty="0" smtClean="0">
                <a:latin typeface="Times New Roman"/>
                <a:cs typeface="Times New Roman"/>
              </a:rPr>
              <a:t>ze </a:t>
            </a:r>
            <a:r>
              <a:rPr sz="1350" spc="65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your</a:t>
            </a:r>
            <a:r>
              <a:rPr sz="1350" spc="5" dirty="0" smtClean="0">
                <a:latin typeface="Times New Roman"/>
                <a:cs typeface="Times New Roman"/>
              </a:rPr>
              <a:t>s</a:t>
            </a:r>
            <a:r>
              <a:rPr sz="1350" spc="0" dirty="0" smtClean="0">
                <a:latin typeface="Times New Roman"/>
                <a:cs typeface="Times New Roman"/>
              </a:rPr>
              <a:t>elf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on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a </a:t>
            </a:r>
            <a:r>
              <a:rPr sz="1350" spc="70" dirty="0" smtClean="0">
                <a:latin typeface="Times New Roman"/>
                <a:cs typeface="Times New Roman"/>
              </a:rPr>
              <a:t> </a:t>
            </a:r>
            <a:r>
              <a:rPr sz="1350" spc="0" dirty="0" smtClean="0">
                <a:latin typeface="Times New Roman"/>
                <a:cs typeface="Times New Roman"/>
              </a:rPr>
              <a:t>circle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38754" y="7839075"/>
            <a:ext cx="9524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1256</Words>
  <Application>Microsoft Office PowerPoint</Application>
  <PresentationFormat>Custom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University of Diyala College of Engineering Department of Communications Engineering</vt:lpstr>
      <vt:lpstr>Lecture #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DR.Ahmed Saker 2o1O</dc:creator>
  <cp:lastModifiedBy>STOP</cp:lastModifiedBy>
  <cp:revision>1</cp:revision>
  <dcterms:created xsi:type="dcterms:W3CDTF">2018-11-10T00:02:05Z</dcterms:created>
  <dcterms:modified xsi:type="dcterms:W3CDTF">2018-11-09T21:07:16Z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